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1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embeddedFontLst>
    <p:embeddedFont>
      <p:font typeface="Abril Fatface" panose="02000503000000020003" pitchFamily="2" charset="77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ndara" panose="020E0502030303020204" pitchFamily="34" charset="0"/>
      <p:regular r:id="rId22"/>
      <p:bold r:id="rId23"/>
      <p:italic r:id="rId24"/>
      <p:boldItalic r:id="rId25"/>
    </p:embeddedFont>
    <p:embeddedFont>
      <p:font typeface="Century Gothic" panose="020B0502020202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oundtripDataSignature="AMtx7mjWn4hJNJFbp77otWXZaXjwlFMtpA==" r:id="rId30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ằng Lê" initials="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51"/>
  </p:normalViewPr>
  <p:slideViewPr>
    <p:cSldViewPr snapToGrid="0" snapToObjects="1">
      <p:cViewPr varScale="1">
        <p:scale>
          <a:sx n="105" d="100"/>
          <a:sy n="105" d="100"/>
        </p:scale>
        <p:origin x="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customschemas.google.com/relationships/presentationmetadata" Target="meta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jpg>
</file>

<file path=ppt/media/image10.jpg>
</file>

<file path=ppt/media/image11.png>
</file>

<file path=ppt/media/image12.jpg>
</file>

<file path=ppt/media/image13.jpg>
</file>

<file path=ppt/media/image2.gif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" name="Google Shape;23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50ddc17a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750ddc17af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750ddc17af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50ddc17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50ddc17a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750ddc17af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Cuz in most cases, we will not have access to the malware sample during incident response. So u may acquire the memory image of the suspect system, to perform memory forensics to confirm the infection and to find the malicious artifacts.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can use memory forensics to gain additional information about the behavior of the malware post-infection. Besides, we can execute the malware sample in an isolated environment and then acquire the infected computer memory and examine the image to get an idea of the malware's behavior after infection.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Cuz in most cases, we will not have access to the malware sample during incident response. So u may acquire the memory image of the suspect system, to perform memory forensics to confirm the infection and to find the malicious artifacts.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can use memory forensics to gain additional information about the behavior of the malware post-infection. Besides, we can execute the malware sample in an isolated environment and then acquire the infected computer memory and examine the image to get an idea of the malware's behavior after infection.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 descr="Tag=AccentColor&#10;Flavor=Light&#10;Target=Fill"/>
          <p:cNvSpPr/>
          <p:nvPr/>
        </p:nvSpPr>
        <p:spPr>
          <a:xfrm flipH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" name="Google Shape;17;p17"/>
          <p:cNvSpPr txBox="1"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bril Fatfac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5" descr="Mask ID=&#10;Mask position=bottom, center&#10;Mask family= brushstroke, landscape, wide"/>
          <p:cNvSpPr/>
          <p:nvPr/>
        </p:nvSpPr>
        <p:spPr>
          <a:xfrm>
            <a:off x="1768100" y="-1"/>
            <a:ext cx="10423900" cy="5920155"/>
          </a:xfrm>
          <a:custGeom>
            <a:avLst/>
            <a:gdLst/>
            <a:ahLst/>
            <a:cxnLst/>
            <a:rect l="l" t="t" r="r" b="b"/>
            <a:pathLst>
              <a:path w="10423900" h="5491534" extrusionOk="0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6" name="Google Shape;86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6" descr="Tag=AccentColor&#10;Flavor=Light&#10;Target=Fill"/>
          <p:cNvSpPr/>
          <p:nvPr/>
        </p:nvSpPr>
        <p:spPr>
          <a:xfrm>
            <a:off x="4726728" y="0"/>
            <a:ext cx="7472381" cy="6858000"/>
          </a:xfrm>
          <a:custGeom>
            <a:avLst/>
            <a:gdLst/>
            <a:ahLst/>
            <a:cxnLst/>
            <a:rect l="l" t="t" r="r" b="b"/>
            <a:pathLst>
              <a:path w="7472381" h="6886575" extrusionOk="0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1" name="Google Shape;91;p26"/>
          <p:cNvSpPr txBox="1"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6"/>
          <p:cNvSpPr txBox="1">
            <a:spLocks noGrp="1"/>
          </p:cNvSpPr>
          <p:nvPr>
            <p:ph type="body" idx="1"/>
          </p:nvPr>
        </p:nvSpPr>
        <p:spPr>
          <a:xfrm>
            <a:off x="7059168" y="640080"/>
            <a:ext cx="4489704" cy="559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93" name="Google Shape;93;p26"/>
          <p:cNvSpPr txBox="1">
            <a:spLocks noGrp="1"/>
          </p:cNvSpPr>
          <p:nvPr>
            <p:ph type="body" idx="2"/>
          </p:nvPr>
        </p:nvSpPr>
        <p:spPr>
          <a:xfrm>
            <a:off x="839788" y="3776472"/>
            <a:ext cx="3886200" cy="2468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4" name="Google Shape;94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7" descr="Tag=AccentColor&#10;Flavor=Light&#10;Target=Fill"/>
          <p:cNvSpPr/>
          <p:nvPr/>
        </p:nvSpPr>
        <p:spPr>
          <a:xfrm>
            <a:off x="684965" y="1332237"/>
            <a:ext cx="5263732" cy="3841102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" name="Google Shape;99;p27"/>
          <p:cNvSpPr txBox="1"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7"/>
          <p:cNvSpPr>
            <a:spLocks noGrp="1"/>
          </p:cNvSpPr>
          <p:nvPr>
            <p:ph type="pic" idx="2"/>
          </p:nvPr>
        </p:nvSpPr>
        <p:spPr>
          <a:xfrm>
            <a:off x="6711696" y="640079"/>
            <a:ext cx="4837176" cy="556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1" name="Google Shape;101;p27"/>
          <p:cNvSpPr txBox="1">
            <a:spLocks noGrp="1"/>
          </p:cNvSpPr>
          <p:nvPr>
            <p:ph type="body" idx="1"/>
          </p:nvPr>
        </p:nvSpPr>
        <p:spPr>
          <a:xfrm>
            <a:off x="1655064" y="4087368"/>
            <a:ext cx="3319272" cy="64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cap="none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2" name="Google Shape;10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9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" name="Google Shape;24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9"/>
          <p:cNvSpPr txBox="1">
            <a:spLocks noGrp="1"/>
          </p:cNvSpPr>
          <p:nvPr>
            <p:ph type="body" idx="1"/>
          </p:nvPr>
        </p:nvSpPr>
        <p:spPr>
          <a:xfrm>
            <a:off x="838200" y="2011680"/>
            <a:ext cx="1051560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" name="Google Shape;37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body" idx="1"/>
          </p:nvPr>
        </p:nvSpPr>
        <p:spPr>
          <a:xfrm>
            <a:off x="838200" y="2011680"/>
            <a:ext cx="1051560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6" descr="Tag=AccentColor&#10;Flavor=Light&#10;Target=Fill"/>
          <p:cNvSpPr/>
          <p:nvPr/>
        </p:nvSpPr>
        <p:spPr>
          <a:xfrm flipH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" name="Google Shape;44;p16"/>
          <p:cNvSpPr txBox="1"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 descr="Tag=AccentColor&#10;Flavor=Light&#10;Target=Fill"/>
          <p:cNvSpPr/>
          <p:nvPr/>
        </p:nvSpPr>
        <p:spPr>
          <a:xfrm>
            <a:off x="7209816" y="0"/>
            <a:ext cx="4143984" cy="5747660"/>
          </a:xfrm>
          <a:custGeom>
            <a:avLst/>
            <a:gdLst/>
            <a:ahLst/>
            <a:cxnLst/>
            <a:rect l="l" t="t" r="r" b="b"/>
            <a:pathLst>
              <a:path w="3843750" h="5956080" extrusionOk="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" name="Google Shape;51;p20"/>
          <p:cNvSpPr txBox="1"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1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body" idx="1"/>
          </p:nvPr>
        </p:nvSpPr>
        <p:spPr>
          <a:xfrm>
            <a:off x="838200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body" idx="2"/>
          </p:nvPr>
        </p:nvSpPr>
        <p:spPr>
          <a:xfrm>
            <a:off x="6419088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2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body" idx="2"/>
          </p:nvPr>
        </p:nvSpPr>
        <p:spPr>
          <a:xfrm>
            <a:off x="8397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22"/>
          <p:cNvSpPr txBox="1">
            <a:spLocks noGrp="1"/>
          </p:cNvSpPr>
          <p:nvPr>
            <p:ph type="body" idx="3"/>
          </p:nvPr>
        </p:nvSpPr>
        <p:spPr>
          <a:xfrm>
            <a:off x="64190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body" idx="4"/>
          </p:nvPr>
        </p:nvSpPr>
        <p:spPr>
          <a:xfrm>
            <a:off x="64190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 descr="Tag=AccentColor&#10;Flavor=Light&#10;Target=Fill"/>
          <p:cNvSpPr/>
          <p:nvPr/>
        </p:nvSpPr>
        <p:spPr>
          <a:xfrm flipH="1">
            <a:off x="1969639" y="181596"/>
            <a:ext cx="8252722" cy="6022258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" name="Google Shape;76;p23"/>
          <p:cNvSpPr txBox="1"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>
            <a:alpha val="80784"/>
          </a:srgbClr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bril Fatface"/>
              <a:buNone/>
              <a:defRPr sz="4400" b="0" i="1" u="none" strike="noStrike" cap="none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5959">
            <a:alpha val="80784"/>
          </a:srgbClr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bril Fatface"/>
              <a:buNone/>
              <a:defRPr sz="4400" b="0" i="1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open?id=1V9iPtyQTuepwIpIeTOnF1X0XQwjZ_Gtw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g"/><Relationship Id="rId4" Type="http://schemas.openxmlformats.org/officeDocument/2006/relationships/hyperlink" Target="https://drive.google.com/open?id=1KfFXws-tS0a7YvmmWrOYIc5s3EA8ufT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ogle/rekal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FEFEFE">
              <a:alpha val="8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2" name="Google Shape;122;p1" descr="A sign in a dark roo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"/>
          <p:cNvSpPr/>
          <p:nvPr/>
        </p:nvSpPr>
        <p:spPr>
          <a:xfrm>
            <a:off x="5514441" y="3562564"/>
            <a:ext cx="6007383" cy="2746580"/>
          </a:xfrm>
          <a:custGeom>
            <a:avLst/>
            <a:gdLst/>
            <a:ahLst/>
            <a:cxnLst/>
            <a:rect l="l" t="t" r="r" b="b"/>
            <a:pathLst>
              <a:path w="8491753" h="3882436" extrusionOk="0">
                <a:moveTo>
                  <a:pt x="7360262" y="0"/>
                </a:moveTo>
                <a:cubicBezTo>
                  <a:pt x="7477481" y="142563"/>
                  <a:pt x="7651725" y="183748"/>
                  <a:pt x="7800623" y="266118"/>
                </a:cubicBezTo>
                <a:cubicBezTo>
                  <a:pt x="7946354" y="329479"/>
                  <a:pt x="8361371" y="696974"/>
                  <a:pt x="8418395" y="817361"/>
                </a:cubicBezTo>
                <a:cubicBezTo>
                  <a:pt x="8519774" y="1026453"/>
                  <a:pt x="8494429" y="1793125"/>
                  <a:pt x="8469084" y="2062410"/>
                </a:cubicBezTo>
                <a:cubicBezTo>
                  <a:pt x="8374043" y="2734040"/>
                  <a:pt x="8025556" y="3507048"/>
                  <a:pt x="7993875" y="3538728"/>
                </a:cubicBezTo>
                <a:cubicBezTo>
                  <a:pt x="7892497" y="3516552"/>
                  <a:pt x="7661229" y="3865039"/>
                  <a:pt x="7486985" y="3877711"/>
                </a:cubicBezTo>
                <a:cubicBezTo>
                  <a:pt x="7303237" y="3890384"/>
                  <a:pt x="4604047" y="3880880"/>
                  <a:pt x="4198536" y="3808014"/>
                </a:cubicBezTo>
                <a:cubicBezTo>
                  <a:pt x="1993563" y="3405670"/>
                  <a:pt x="1942874" y="3259939"/>
                  <a:pt x="1942874" y="3259939"/>
                </a:cubicBezTo>
                <a:cubicBezTo>
                  <a:pt x="1942874" y="3259939"/>
                  <a:pt x="2177311" y="3231426"/>
                  <a:pt x="2291361" y="3193410"/>
                </a:cubicBezTo>
                <a:cubicBezTo>
                  <a:pt x="2126622" y="3190241"/>
                  <a:pt x="1477169" y="3069855"/>
                  <a:pt x="1451824" y="3047678"/>
                </a:cubicBezTo>
                <a:cubicBezTo>
                  <a:pt x="1464497" y="3041343"/>
                  <a:pt x="1483505" y="3035006"/>
                  <a:pt x="1499345" y="3028670"/>
                </a:cubicBezTo>
                <a:cubicBezTo>
                  <a:pt x="1464497" y="3009662"/>
                  <a:pt x="1435984" y="2987486"/>
                  <a:pt x="1407471" y="2952636"/>
                </a:cubicBezTo>
                <a:cubicBezTo>
                  <a:pt x="1315597" y="2835418"/>
                  <a:pt x="1160362" y="2876603"/>
                  <a:pt x="1030471" y="2832250"/>
                </a:cubicBezTo>
                <a:cubicBezTo>
                  <a:pt x="1112841" y="2585141"/>
                  <a:pt x="1331438" y="2677015"/>
                  <a:pt x="1499345" y="2629494"/>
                </a:cubicBezTo>
                <a:cubicBezTo>
                  <a:pt x="1058984" y="2483763"/>
                  <a:pt x="1144523" y="2407729"/>
                  <a:pt x="970279" y="2353873"/>
                </a:cubicBezTo>
                <a:cubicBezTo>
                  <a:pt x="751682" y="2287343"/>
                  <a:pt x="700993" y="2287343"/>
                  <a:pt x="700993" y="2287343"/>
                </a:cubicBezTo>
                <a:cubicBezTo>
                  <a:pt x="957606" y="2084587"/>
                  <a:pt x="1264908" y="2303184"/>
                  <a:pt x="1588051" y="1942023"/>
                </a:cubicBezTo>
                <a:cubicBezTo>
                  <a:pt x="1277580" y="1891335"/>
                  <a:pt x="349338" y="1865990"/>
                  <a:pt x="149751" y="1770949"/>
                </a:cubicBezTo>
                <a:cubicBezTo>
                  <a:pt x="225784" y="1805797"/>
                  <a:pt x="232120" y="1701251"/>
                  <a:pt x="266969" y="1701251"/>
                </a:cubicBezTo>
                <a:cubicBezTo>
                  <a:pt x="561599" y="1698083"/>
                  <a:pt x="862565" y="1758277"/>
                  <a:pt x="1160362" y="1720259"/>
                </a:cubicBezTo>
                <a:cubicBezTo>
                  <a:pt x="1214219" y="1717092"/>
                  <a:pt x="1299758" y="1745604"/>
                  <a:pt x="1309262" y="1666403"/>
                </a:cubicBezTo>
                <a:cubicBezTo>
                  <a:pt x="1318765" y="1568192"/>
                  <a:pt x="1207884" y="1590368"/>
                  <a:pt x="1160362" y="1580864"/>
                </a:cubicBezTo>
                <a:cubicBezTo>
                  <a:pt x="967110" y="1549184"/>
                  <a:pt x="777027" y="1536512"/>
                  <a:pt x="580607" y="1517503"/>
                </a:cubicBezTo>
                <a:cubicBezTo>
                  <a:pt x="498238" y="1507999"/>
                  <a:pt x="396860" y="1527007"/>
                  <a:pt x="428540" y="1374940"/>
                </a:cubicBezTo>
                <a:cubicBezTo>
                  <a:pt x="403195" y="1229209"/>
                  <a:pt x="251129" y="1279898"/>
                  <a:pt x="171927" y="1210201"/>
                </a:cubicBezTo>
                <a:cubicBezTo>
                  <a:pt x="209944" y="1127831"/>
                  <a:pt x="317658" y="1184857"/>
                  <a:pt x="349338" y="1073974"/>
                </a:cubicBezTo>
                <a:cubicBezTo>
                  <a:pt x="197271" y="1108823"/>
                  <a:pt x="213112" y="868050"/>
                  <a:pt x="61044" y="871218"/>
                </a:cubicBezTo>
                <a:cubicBezTo>
                  <a:pt x="-65678" y="728655"/>
                  <a:pt x="26196" y="658957"/>
                  <a:pt x="143414" y="605101"/>
                </a:cubicBezTo>
                <a:cubicBezTo>
                  <a:pt x="295481" y="538572"/>
                  <a:pt x="463388" y="554411"/>
                  <a:pt x="628128" y="541739"/>
                </a:cubicBezTo>
                <a:cubicBezTo>
                  <a:pt x="846725" y="513227"/>
                  <a:pt x="1055817" y="446698"/>
                  <a:pt x="1277580" y="449865"/>
                </a:cubicBezTo>
                <a:cubicBezTo>
                  <a:pt x="1486673" y="383336"/>
                  <a:pt x="1717941" y="456201"/>
                  <a:pt x="1930202" y="370664"/>
                </a:cubicBezTo>
                <a:cubicBezTo>
                  <a:pt x="2145630" y="370664"/>
                  <a:pt x="2364226" y="370664"/>
                  <a:pt x="2582822" y="370664"/>
                </a:cubicBezTo>
                <a:cubicBezTo>
                  <a:pt x="2646185" y="373831"/>
                  <a:pt x="2706377" y="373831"/>
                  <a:pt x="2769739" y="377000"/>
                </a:cubicBezTo>
                <a:cubicBezTo>
                  <a:pt x="2769739" y="377000"/>
                  <a:pt x="2772907" y="377000"/>
                  <a:pt x="2772907" y="377000"/>
                </a:cubicBezTo>
                <a:cubicBezTo>
                  <a:pt x="3045361" y="386504"/>
                  <a:pt x="3314646" y="392840"/>
                  <a:pt x="3583931" y="405513"/>
                </a:cubicBezTo>
                <a:cubicBezTo>
                  <a:pt x="3685309" y="405513"/>
                  <a:pt x="3783519" y="408681"/>
                  <a:pt x="3884897" y="408681"/>
                </a:cubicBezTo>
                <a:cubicBezTo>
                  <a:pt x="4100325" y="424520"/>
                  <a:pt x="4318922" y="434025"/>
                  <a:pt x="4537518" y="411848"/>
                </a:cubicBezTo>
                <a:cubicBezTo>
                  <a:pt x="4756115" y="430857"/>
                  <a:pt x="4968375" y="418185"/>
                  <a:pt x="5186971" y="399176"/>
                </a:cubicBezTo>
                <a:cubicBezTo>
                  <a:pt x="5408735" y="421353"/>
                  <a:pt x="5627332" y="389672"/>
                  <a:pt x="5845928" y="361159"/>
                </a:cubicBezTo>
                <a:cubicBezTo>
                  <a:pt x="6064526" y="373831"/>
                  <a:pt x="6283122" y="373831"/>
                  <a:pt x="6495381" y="310470"/>
                </a:cubicBezTo>
                <a:cubicBezTo>
                  <a:pt x="6656953" y="380168"/>
                  <a:pt x="6736155" y="152067"/>
                  <a:pt x="6910398" y="196420"/>
                </a:cubicBezTo>
                <a:cubicBezTo>
                  <a:pt x="7084641" y="243941"/>
                  <a:pt x="7208196" y="63361"/>
                  <a:pt x="7360262" y="0"/>
                </a:cubicBezTo>
                <a:close/>
              </a:path>
            </a:pathLst>
          </a:custGeom>
          <a:solidFill>
            <a:srgbClr val="FEFEFE">
              <a:alpha val="8078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4" name="Google Shape;124;p1"/>
          <p:cNvSpPr txBox="1">
            <a:spLocks noGrp="1"/>
          </p:cNvSpPr>
          <p:nvPr>
            <p:ph type="ctrTitle"/>
          </p:nvPr>
        </p:nvSpPr>
        <p:spPr>
          <a:xfrm>
            <a:off x="6774075" y="3903025"/>
            <a:ext cx="4054890" cy="1000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Hunting Malware </a:t>
            </a:r>
            <a:endParaRPr/>
          </a:p>
        </p:txBody>
      </p:sp>
      <p:sp>
        <p:nvSpPr>
          <p:cNvPr id="125" name="Google Shape;125;p1"/>
          <p:cNvSpPr txBox="1"/>
          <p:nvPr/>
        </p:nvSpPr>
        <p:spPr>
          <a:xfrm>
            <a:off x="6655740" y="5043498"/>
            <a:ext cx="42915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Using Memory Forensics: Volatility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"/>
          <p:cNvSpPr/>
          <p:nvPr/>
        </p:nvSpPr>
        <p:spPr>
          <a:xfrm flipH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4" name="Google Shape;224;p9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5" name="Google Shape;225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9"/>
          <p:cNvSpPr/>
          <p:nvPr/>
        </p:nvSpPr>
        <p:spPr>
          <a:xfrm rot="5400000">
            <a:off x="6997530" y="387180"/>
            <a:ext cx="3850317" cy="6538623"/>
          </a:xfrm>
          <a:custGeom>
            <a:avLst/>
            <a:gdLst/>
            <a:ahLst/>
            <a:cxnLst/>
            <a:rect l="l" t="t" r="r" b="b"/>
            <a:pathLst>
              <a:path w="3850317" h="5978116" extrusionOk="0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7" name="Google Shape;227;p9"/>
          <p:cNvSpPr txBox="1">
            <a:spLocks noGrp="1"/>
          </p:cNvSpPr>
          <p:nvPr>
            <p:ph type="title"/>
          </p:nvPr>
        </p:nvSpPr>
        <p:spPr>
          <a:xfrm>
            <a:off x="7887695" y="2248263"/>
            <a:ext cx="3768917" cy="1606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Overview</a:t>
            </a:r>
            <a:endParaRPr/>
          </a:p>
        </p:txBody>
      </p:sp>
      <p:pic>
        <p:nvPicPr>
          <p:cNvPr id="228" name="Google Shape;228;p9" descr="A picture containing drawing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38754" y="1647755"/>
            <a:ext cx="4371155" cy="3562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5" name="Google Shape;235;p10" descr="A sign on a coun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7502" r="22962" b="-1"/>
          <a:stretch/>
        </p:blipFill>
        <p:spPr>
          <a:xfrm>
            <a:off x="2" y="10"/>
            <a:ext cx="6116569" cy="6857990"/>
          </a:xfrm>
          <a:custGeom>
            <a:avLst/>
            <a:gdLst/>
            <a:ahLst/>
            <a:cxnLst/>
            <a:rect l="l" t="t" r="r" b="b"/>
            <a:pathLst>
              <a:path w="6116569" h="6879321" extrusionOk="0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36" name="Google Shape;236;p10"/>
          <p:cNvSpPr txBox="1">
            <a:spLocks noGrp="1"/>
          </p:cNvSpPr>
          <p:nvPr>
            <p:ph type="body" idx="1"/>
          </p:nvPr>
        </p:nvSpPr>
        <p:spPr>
          <a:xfrm>
            <a:off x="6096000" y="621370"/>
            <a:ext cx="5895867" cy="5615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Opensource advanced memory forensics framework written in Python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Allows you to analyze and extract digital artifacts from the memory image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Runs on various platforms (Windows, MacOS and Linux )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Supports analysis of memory from 32-bit and 64-bit versions of Windows, MacOS, and Linux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Consists of various plugins to extract different type of information from the memory image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</a:pPr>
            <a:r>
              <a:rPr lang="en-US" sz="1800">
                <a:solidFill>
                  <a:schemeClr val="accent1"/>
                </a:solidFill>
              </a:rPr>
              <a:t>https://github.com/volatilityfoundation/volatility</a:t>
            </a:r>
            <a:endParaRPr/>
          </a:p>
          <a:p>
            <a:pPr marL="228600" lvl="0" indent="-1143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2" name="Google Shape;242;p11"/>
          <p:cNvSpPr txBox="1"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i="0">
                <a:latin typeface="Calibri"/>
                <a:ea typeface="Calibri"/>
                <a:cs typeface="Calibri"/>
                <a:sym typeface="Calibri"/>
              </a:rPr>
              <a:t>Test cases</a:t>
            </a:r>
            <a:endParaRPr i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11"/>
          <p:cNvSpPr txBox="1">
            <a:spLocks noGrp="1"/>
          </p:cNvSpPr>
          <p:nvPr>
            <p:ph type="body" idx="1"/>
          </p:nvPr>
        </p:nvSpPr>
        <p:spPr>
          <a:xfrm>
            <a:off x="838201" y="2333297"/>
            <a:ext cx="3816096" cy="3843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u="sng">
                <a:solidFill>
                  <a:schemeClr val="hlink"/>
                </a:solidFill>
                <a:hlinkClick r:id="rId3"/>
              </a:rPr>
              <a:t>https://drive.google.com/open?id=1V9iPtyQTuepwIpIeTOnF1X0XQwjZ_Gtw</a:t>
            </a:r>
            <a:endParaRPr sz="2000"/>
          </a:p>
          <a:p>
            <a:pPr marL="228600" lvl="0" indent="-101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u="sng">
                <a:solidFill>
                  <a:schemeClr val="hlink"/>
                </a:solidFill>
                <a:hlinkClick r:id="rId4"/>
              </a:rPr>
              <a:t>https://drive.google.com/open?id=1KfFXws-tS0a7YvmmWrOYIc5s3EA8ufTE</a:t>
            </a:r>
            <a:endParaRPr sz="2000"/>
          </a:p>
        </p:txBody>
      </p:sp>
      <p:pic>
        <p:nvPicPr>
          <p:cNvPr id="244" name="Google Shape;244;p11" descr="A desk with a computer sitting on top of a table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r="27269" b="-1"/>
          <a:stretch/>
        </p:blipFill>
        <p:spPr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 extrusionOk="0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750ddc17af_0_16"/>
          <p:cNvSpPr txBox="1">
            <a:spLocks noGrp="1"/>
          </p:cNvSpPr>
          <p:nvPr>
            <p:ph type="title"/>
          </p:nvPr>
        </p:nvSpPr>
        <p:spPr>
          <a:xfrm>
            <a:off x="1245425" y="24012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Thanks for watching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50ddc17af_0_0"/>
          <p:cNvSpPr txBox="1">
            <a:spLocks noGrp="1"/>
          </p:cNvSpPr>
          <p:nvPr>
            <p:ph type="ctrTitle"/>
          </p:nvPr>
        </p:nvSpPr>
        <p:spPr>
          <a:xfrm>
            <a:off x="1508750" y="1591055"/>
            <a:ext cx="5706000" cy="331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Who are we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32" name="Google Shape;132;g750ddc17af_0_0"/>
          <p:cNvSpPr txBox="1">
            <a:spLocks noGrp="1"/>
          </p:cNvSpPr>
          <p:nvPr>
            <p:ph type="subTitle" idx="1"/>
          </p:nvPr>
        </p:nvSpPr>
        <p:spPr>
          <a:xfrm>
            <a:off x="1508750" y="2368371"/>
            <a:ext cx="5706000" cy="2892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Trung Hau Dinh - 16520354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Cong Bang Le - 16520072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Tan Tinh Bui - 16521247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33" name="Google Shape;133;g750ddc17af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8375" y="1184150"/>
            <a:ext cx="4672449" cy="3562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9" name="Google Shape;139;p2"/>
          <p:cNvSpPr txBox="1"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ndara"/>
              <a:buNone/>
            </a:pPr>
            <a:r>
              <a:rPr lang="en-US" b="1">
                <a:latin typeface="Candara"/>
                <a:ea typeface="Candara"/>
                <a:cs typeface="Candara"/>
                <a:sym typeface="Candara"/>
              </a:rPr>
              <a:t>Outline</a:t>
            </a:r>
            <a:endParaRPr/>
          </a:p>
        </p:txBody>
      </p:sp>
      <p:sp>
        <p:nvSpPr>
          <p:cNvPr id="140" name="Google Shape;140;p2"/>
          <p:cNvSpPr txBox="1">
            <a:spLocks noGrp="1"/>
          </p:cNvSpPr>
          <p:nvPr>
            <p:ph type="body" idx="1"/>
          </p:nvPr>
        </p:nvSpPr>
        <p:spPr>
          <a:xfrm>
            <a:off x="838200" y="2333300"/>
            <a:ext cx="5204700" cy="38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What/Why Memory Forensics? </a:t>
            </a:r>
            <a:endParaRPr/>
          </a:p>
          <a:p>
            <a:pPr marL="45720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Steps in Memory Forensics</a:t>
            </a:r>
            <a:endParaRPr/>
          </a:p>
          <a:p>
            <a:pPr marL="45720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Volatility</a:t>
            </a:r>
            <a:endParaRPr/>
          </a:p>
          <a:p>
            <a:pPr marL="45720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Test cases</a:t>
            </a:r>
            <a:endParaRPr/>
          </a:p>
          <a:p>
            <a:pPr marL="228600" lvl="0" indent="-101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2" descr="A close up of a piece of pap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9095" r="8173" b="-1"/>
          <a:stretch/>
        </p:blipFill>
        <p:spPr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 extrusionOk="0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7" name="Google Shape;147;p3" descr="A close up of a coffee cup sitting on a table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r="1" b="13392"/>
          <a:stretch/>
        </p:blipFill>
        <p:spPr>
          <a:xfrm>
            <a:off x="329316" y="10"/>
            <a:ext cx="11862684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4" name="Google Shape;154;p4"/>
          <p:cNvSpPr txBox="1">
            <a:spLocks noGrp="1"/>
          </p:cNvSpPr>
          <p:nvPr>
            <p:ph type="title"/>
          </p:nvPr>
        </p:nvSpPr>
        <p:spPr>
          <a:xfrm>
            <a:off x="6513801" y="365125"/>
            <a:ext cx="5374200" cy="18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200" i="0">
                <a:latin typeface="Calibri"/>
                <a:ea typeface="Calibri"/>
                <a:cs typeface="Calibri"/>
                <a:sym typeface="Calibri"/>
              </a:rPr>
              <a:t>What/Why Memory Forensics</a:t>
            </a:r>
            <a:endParaRPr sz="3200" b="1" i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4" descr="A circuit boar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7847" r="12141" b="1"/>
          <a:stretch/>
        </p:blipFill>
        <p:spPr>
          <a:xfrm>
            <a:off x="2" y="10"/>
            <a:ext cx="6116569" cy="6857990"/>
          </a:xfrm>
          <a:custGeom>
            <a:avLst/>
            <a:gdLst/>
            <a:ahLst/>
            <a:cxnLst/>
            <a:rect l="l" t="t" r="r" b="b"/>
            <a:pathLst>
              <a:path w="6116569" h="6879321" extrusionOk="0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56" name="Google Shape;156;p4"/>
          <p:cNvSpPr txBox="1">
            <a:spLocks noGrp="1"/>
          </p:cNvSpPr>
          <p:nvPr>
            <p:ph type="body" idx="1"/>
          </p:nvPr>
        </p:nvSpPr>
        <p:spPr>
          <a:xfrm>
            <a:off x="6513800" y="2393100"/>
            <a:ext cx="5276400" cy="40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 sz="1900"/>
              <a:t>Involves finding and extracting forensic artifacts from the computer's physical memory (RAM) </a:t>
            </a:r>
            <a:endParaRPr sz="190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</a:pPr>
            <a:r>
              <a:rPr lang="en-US" sz="1900"/>
              <a:t>Memory stores valuable information about the runtime state of the system</a:t>
            </a:r>
            <a:endParaRPr sz="1900"/>
          </a:p>
          <a:p>
            <a:pPr marL="45720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3" name="Google Shape;163;p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10393"/>
            <a:ext cx="12285047" cy="6837223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5"/>
          <p:cNvSpPr txBox="1"/>
          <p:nvPr/>
        </p:nvSpPr>
        <p:spPr>
          <a:xfrm>
            <a:off x="757650" y="1634175"/>
            <a:ext cx="7093200" cy="43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1917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42"/>
              <a:buChar char="•"/>
            </a:pPr>
            <a:r>
              <a:rPr lang="en-US" sz="1942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Help determine which applications are running on the system, active network connections, loaded modules, kernel drivers, etc...</a:t>
            </a:r>
            <a:endParaRPr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Gaining additional information about the behavior of the malware infection. 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"/>
          <p:cNvSpPr/>
          <p:nvPr/>
        </p:nvSpPr>
        <p:spPr>
          <a:xfrm flipH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1" name="Google Shape;171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2" name="Google Shape;172;p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9091" t="6366" b="17024"/>
          <a:stretch/>
        </p:blipFill>
        <p:spPr>
          <a:xfrm>
            <a:off x="-2" y="10"/>
            <a:ext cx="12192002" cy="6857990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</p:pic>
      <p:sp>
        <p:nvSpPr>
          <p:cNvPr id="173" name="Google Shape;173;p6"/>
          <p:cNvSpPr/>
          <p:nvPr/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30000">
                <a:srgbClr val="000000">
                  <a:alpha val="20000"/>
                </a:srgbClr>
              </a:gs>
              <a:gs pos="58000">
                <a:srgbClr val="000000">
                  <a:alpha val="29803"/>
                </a:srgbClr>
              </a:gs>
              <a:gs pos="100000">
                <a:srgbClr val="000000">
                  <a:alpha val="2980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Google Shape;174;p6"/>
          <p:cNvSpPr txBox="1">
            <a:spLocks noGrp="1"/>
          </p:cNvSpPr>
          <p:nvPr>
            <p:ph type="title"/>
          </p:nvPr>
        </p:nvSpPr>
        <p:spPr>
          <a:xfrm>
            <a:off x="1886825" y="1058850"/>
            <a:ext cx="7489200" cy="16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sz="4500" i="0">
                <a:latin typeface="Calibri"/>
                <a:ea typeface="Calibri"/>
                <a:cs typeface="Calibri"/>
                <a:sym typeface="Calibri"/>
              </a:rPr>
              <a:t>Steps in memory forensics</a:t>
            </a:r>
            <a:endParaRPr sz="3700"/>
          </a:p>
        </p:txBody>
      </p:sp>
      <p:sp>
        <p:nvSpPr>
          <p:cNvPr id="175" name="Google Shape;175;p6"/>
          <p:cNvSpPr txBox="1"/>
          <p:nvPr/>
        </p:nvSpPr>
        <p:spPr>
          <a:xfrm>
            <a:off x="1128200" y="3526125"/>
            <a:ext cx="10512600" cy="25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⮚"/>
            </a:pPr>
            <a:r>
              <a:rPr lang="en-US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Memory acquisition: Dumping the memory of a target machine to disk</a:t>
            </a:r>
            <a:endParaRPr sz="1800"/>
          </a:p>
          <a:p>
            <a:pPr marL="2857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None/>
            </a:pP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⮚"/>
            </a:pPr>
            <a:r>
              <a:rPr lang="en-US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Memory analysis: Analyzing the memory dump for forensic artifacts</a:t>
            </a:r>
            <a:endParaRPr sz="1800"/>
          </a:p>
          <a:p>
            <a:pPr marL="2857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None/>
            </a:pP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Google Shape;182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4843800" cy="18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i="0">
                <a:latin typeface="Calibri"/>
                <a:ea typeface="Calibri"/>
                <a:cs typeface="Calibri"/>
                <a:sym typeface="Calibri"/>
              </a:rPr>
              <a:t>Memory Acquisition</a:t>
            </a:r>
            <a:endParaRPr/>
          </a:p>
        </p:txBody>
      </p:sp>
      <p:sp>
        <p:nvSpPr>
          <p:cNvPr id="183" name="Google Shape;183;p7"/>
          <p:cNvSpPr txBox="1">
            <a:spLocks noGrp="1"/>
          </p:cNvSpPr>
          <p:nvPr>
            <p:ph type="body" idx="1"/>
          </p:nvPr>
        </p:nvSpPr>
        <p:spPr>
          <a:xfrm>
            <a:off x="838200" y="2333297"/>
            <a:ext cx="5105842" cy="3843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Char char="•"/>
            </a:pPr>
            <a:r>
              <a:rPr lang="en-US" sz="1850"/>
              <a:t>DumpIt (free)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50"/>
              <a:buChar char="•"/>
            </a:pPr>
            <a:r>
              <a:rPr lang="en-US" sz="1850"/>
              <a:t>FTK Imager (free)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50"/>
              <a:buChar char="•"/>
            </a:pPr>
            <a:r>
              <a:rPr lang="en-US" sz="1850"/>
              <a:t>Belkasoft RAM capturer (free)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50"/>
              <a:buChar char="•"/>
            </a:pPr>
            <a:r>
              <a:rPr lang="en-US" sz="1850"/>
              <a:t>WinPmem (opensource) – Rekall Memory forensics framework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50"/>
              <a:buNone/>
            </a:pPr>
            <a:r>
              <a:rPr lang="en-US" sz="1850"/>
              <a:t>Src: </a:t>
            </a:r>
            <a:r>
              <a:rPr lang="en-US" sz="1850" u="sng">
                <a:solidFill>
                  <a:schemeClr val="accent1"/>
                </a:solidFill>
                <a:hlinkClick r:id="rId3"/>
              </a:rPr>
              <a:t>https://github.com/google/rekall</a:t>
            </a:r>
            <a:endParaRPr sz="185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50"/>
              <a:buNone/>
            </a:pPr>
            <a:r>
              <a:rPr lang="en-US" sz="1850"/>
              <a:t>On VM: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50"/>
              <a:buChar char="•"/>
            </a:pPr>
            <a:r>
              <a:rPr lang="en-US" sz="1850"/>
              <a:t>Suspend VM (file .vmem)</a:t>
            </a:r>
            <a:endParaRPr/>
          </a:p>
        </p:txBody>
      </p:sp>
      <p:pic>
        <p:nvPicPr>
          <p:cNvPr id="184" name="Google Shape;184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45325" y="2427049"/>
            <a:ext cx="3945149" cy="335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2000" y="512025"/>
            <a:ext cx="5641274" cy="2201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t="-8999" b="-8998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2" name="Google Shape;192;p8"/>
          <p:cNvSpPr/>
          <p:nvPr/>
        </p:nvSpPr>
        <p:spPr>
          <a:xfrm>
            <a:off x="1" y="752347"/>
            <a:ext cx="12191999" cy="6105653"/>
          </a:xfrm>
          <a:custGeom>
            <a:avLst/>
            <a:gdLst/>
            <a:ahLst/>
            <a:cxnLst/>
            <a:rect l="l" t="t" r="r" b="b"/>
            <a:pathLst>
              <a:path w="12191999" h="6105653" extrusionOk="0">
                <a:moveTo>
                  <a:pt x="7538181" y="484"/>
                </a:moveTo>
                <a:cubicBezTo>
                  <a:pt x="7546999" y="-833"/>
                  <a:pt x="7557492" y="439"/>
                  <a:pt x="7569993" y="5527"/>
                </a:cubicBezTo>
                <a:cubicBezTo>
                  <a:pt x="7612855" y="22971"/>
                  <a:pt x="7598567" y="54953"/>
                  <a:pt x="7587853" y="84028"/>
                </a:cubicBezTo>
                <a:cubicBezTo>
                  <a:pt x="7559278" y="153806"/>
                  <a:pt x="7559278" y="229401"/>
                  <a:pt x="7559278" y="325347"/>
                </a:cubicBezTo>
                <a:cubicBezTo>
                  <a:pt x="7695009" y="243938"/>
                  <a:pt x="7652146" y="95658"/>
                  <a:pt x="7795021" y="25878"/>
                </a:cubicBezTo>
                <a:cubicBezTo>
                  <a:pt x="7820024" y="113102"/>
                  <a:pt x="7770018" y="179974"/>
                  <a:pt x="7759302" y="249752"/>
                </a:cubicBezTo>
                <a:cubicBezTo>
                  <a:pt x="7748587" y="313717"/>
                  <a:pt x="7773590" y="328254"/>
                  <a:pt x="7852171" y="313717"/>
                </a:cubicBezTo>
                <a:cubicBezTo>
                  <a:pt x="7973615" y="290457"/>
                  <a:pt x="8034337" y="325347"/>
                  <a:pt x="8002190" y="418385"/>
                </a:cubicBezTo>
                <a:cubicBezTo>
                  <a:pt x="7970043" y="505609"/>
                  <a:pt x="8016478" y="514331"/>
                  <a:pt x="8084343" y="491072"/>
                </a:cubicBezTo>
                <a:cubicBezTo>
                  <a:pt x="8184355" y="456182"/>
                  <a:pt x="8262937" y="493979"/>
                  <a:pt x="8348662" y="520146"/>
                </a:cubicBezTo>
                <a:cubicBezTo>
                  <a:pt x="8477249" y="560851"/>
                  <a:pt x="8541543" y="543406"/>
                  <a:pt x="8637984" y="459090"/>
                </a:cubicBezTo>
                <a:cubicBezTo>
                  <a:pt x="8691561" y="409663"/>
                  <a:pt x="8737996" y="360236"/>
                  <a:pt x="8784431" y="290457"/>
                </a:cubicBezTo>
                <a:cubicBezTo>
                  <a:pt x="8809434" y="450367"/>
                  <a:pt x="8895158" y="284642"/>
                  <a:pt x="8948737" y="339884"/>
                </a:cubicBezTo>
                <a:cubicBezTo>
                  <a:pt x="8970168" y="453274"/>
                  <a:pt x="8798717" y="543406"/>
                  <a:pt x="8848725" y="697501"/>
                </a:cubicBezTo>
                <a:cubicBezTo>
                  <a:pt x="8995171" y="511424"/>
                  <a:pt x="9041606" y="302087"/>
                  <a:pt x="9238059" y="165437"/>
                </a:cubicBezTo>
                <a:cubicBezTo>
                  <a:pt x="9280921" y="197419"/>
                  <a:pt x="9238059" y="229401"/>
                  <a:pt x="9255919" y="255567"/>
                </a:cubicBezTo>
                <a:cubicBezTo>
                  <a:pt x="9266634" y="255567"/>
                  <a:pt x="9198767" y="560851"/>
                  <a:pt x="9477374" y="578295"/>
                </a:cubicBezTo>
                <a:cubicBezTo>
                  <a:pt x="9477374" y="584110"/>
                  <a:pt x="9477374" y="589925"/>
                  <a:pt x="9488091" y="595740"/>
                </a:cubicBezTo>
                <a:cubicBezTo>
                  <a:pt x="9527380" y="627722"/>
                  <a:pt x="9620249" y="598648"/>
                  <a:pt x="9627393" y="650981"/>
                </a:cubicBezTo>
                <a:cubicBezTo>
                  <a:pt x="9634537" y="709131"/>
                  <a:pt x="9666684" y="764373"/>
                  <a:pt x="9648824" y="825429"/>
                </a:cubicBezTo>
                <a:cubicBezTo>
                  <a:pt x="9634537" y="871948"/>
                  <a:pt x="9616678" y="921374"/>
                  <a:pt x="9616678" y="970802"/>
                </a:cubicBezTo>
                <a:cubicBezTo>
                  <a:pt x="9616678" y="1023136"/>
                  <a:pt x="9495233" y="1095822"/>
                  <a:pt x="9655968" y="1127805"/>
                </a:cubicBezTo>
                <a:cubicBezTo>
                  <a:pt x="9663111" y="1127805"/>
                  <a:pt x="9645252" y="1217935"/>
                  <a:pt x="9638109" y="1267362"/>
                </a:cubicBezTo>
                <a:cubicBezTo>
                  <a:pt x="9630965" y="1308066"/>
                  <a:pt x="9598818" y="1357494"/>
                  <a:pt x="9663111" y="1386568"/>
                </a:cubicBezTo>
                <a:cubicBezTo>
                  <a:pt x="9702403" y="1401105"/>
                  <a:pt x="9773840" y="1331326"/>
                  <a:pt x="9780984" y="1270269"/>
                </a:cubicBezTo>
                <a:cubicBezTo>
                  <a:pt x="9788127" y="1215028"/>
                  <a:pt x="9795271" y="1159787"/>
                  <a:pt x="9780984" y="1107452"/>
                </a:cubicBezTo>
                <a:cubicBezTo>
                  <a:pt x="9763125" y="1043488"/>
                  <a:pt x="9791699" y="1008598"/>
                  <a:pt x="9855993" y="991154"/>
                </a:cubicBezTo>
                <a:cubicBezTo>
                  <a:pt x="9923858" y="970802"/>
                  <a:pt x="9959577" y="933005"/>
                  <a:pt x="9991724" y="880670"/>
                </a:cubicBezTo>
                <a:cubicBezTo>
                  <a:pt x="10070305" y="752742"/>
                  <a:pt x="10163174" y="630630"/>
                  <a:pt x="10209609" y="491071"/>
                </a:cubicBezTo>
                <a:cubicBezTo>
                  <a:pt x="10216753" y="464905"/>
                  <a:pt x="10231040" y="432923"/>
                  <a:pt x="10291762" y="421292"/>
                </a:cubicBezTo>
                <a:cubicBezTo>
                  <a:pt x="10198893" y="799262"/>
                  <a:pt x="9959577" y="1142341"/>
                  <a:pt x="9973865" y="1531941"/>
                </a:cubicBezTo>
                <a:cubicBezTo>
                  <a:pt x="10048874" y="1427272"/>
                  <a:pt x="10052446" y="1302252"/>
                  <a:pt x="10106024" y="1188861"/>
                </a:cubicBezTo>
                <a:cubicBezTo>
                  <a:pt x="10145315" y="1270269"/>
                  <a:pt x="10102453" y="1345863"/>
                  <a:pt x="10081022" y="1421458"/>
                </a:cubicBezTo>
                <a:cubicBezTo>
                  <a:pt x="10063162" y="1485421"/>
                  <a:pt x="10059590" y="1543570"/>
                  <a:pt x="10170318" y="1549385"/>
                </a:cubicBezTo>
                <a:cubicBezTo>
                  <a:pt x="10181034" y="1549385"/>
                  <a:pt x="10188178" y="1549385"/>
                  <a:pt x="10198893" y="1549385"/>
                </a:cubicBezTo>
                <a:cubicBezTo>
                  <a:pt x="10245327" y="1526126"/>
                  <a:pt x="10266759" y="1494144"/>
                  <a:pt x="10281046" y="1453439"/>
                </a:cubicBezTo>
                <a:cubicBezTo>
                  <a:pt x="10288190" y="1430180"/>
                  <a:pt x="10302477" y="1398198"/>
                  <a:pt x="10334625" y="1398198"/>
                </a:cubicBezTo>
                <a:cubicBezTo>
                  <a:pt x="10456068" y="1401105"/>
                  <a:pt x="10491787" y="1322604"/>
                  <a:pt x="10527506" y="1247010"/>
                </a:cubicBezTo>
                <a:cubicBezTo>
                  <a:pt x="10588228" y="1287714"/>
                  <a:pt x="10545365" y="1322604"/>
                  <a:pt x="10548937" y="1354586"/>
                </a:cubicBezTo>
                <a:cubicBezTo>
                  <a:pt x="10552509" y="1374938"/>
                  <a:pt x="10556080" y="1395290"/>
                  <a:pt x="10588228" y="1395290"/>
                </a:cubicBezTo>
                <a:cubicBezTo>
                  <a:pt x="10613230" y="1395290"/>
                  <a:pt x="10645378" y="1386568"/>
                  <a:pt x="10645378" y="1366216"/>
                </a:cubicBezTo>
                <a:cubicBezTo>
                  <a:pt x="10648949" y="1238288"/>
                  <a:pt x="10820400" y="1165601"/>
                  <a:pt x="10820400" y="1031858"/>
                </a:cubicBezTo>
                <a:cubicBezTo>
                  <a:pt x="10820400" y="950449"/>
                  <a:pt x="10916840" y="1072563"/>
                  <a:pt x="10956131" y="1005691"/>
                </a:cubicBezTo>
                <a:cubicBezTo>
                  <a:pt x="10966847" y="991154"/>
                  <a:pt x="10981133" y="1046395"/>
                  <a:pt x="10977562" y="1069655"/>
                </a:cubicBezTo>
                <a:cubicBezTo>
                  <a:pt x="10973991" y="1092915"/>
                  <a:pt x="10948987" y="1113267"/>
                  <a:pt x="10966847" y="1142341"/>
                </a:cubicBezTo>
                <a:cubicBezTo>
                  <a:pt x="11031140" y="1156879"/>
                  <a:pt x="11056143" y="1119081"/>
                  <a:pt x="11074003" y="1084192"/>
                </a:cubicBezTo>
                <a:cubicBezTo>
                  <a:pt x="11116865" y="1008598"/>
                  <a:pt x="11166871" y="933005"/>
                  <a:pt x="11181159" y="848688"/>
                </a:cubicBezTo>
                <a:cubicBezTo>
                  <a:pt x="11184730" y="819614"/>
                  <a:pt x="11202590" y="802169"/>
                  <a:pt x="11238309" y="805077"/>
                </a:cubicBezTo>
                <a:cubicBezTo>
                  <a:pt x="11284744" y="810891"/>
                  <a:pt x="11270456" y="839966"/>
                  <a:pt x="11266884" y="863226"/>
                </a:cubicBezTo>
                <a:cubicBezTo>
                  <a:pt x="11263312" y="877763"/>
                  <a:pt x="11252596" y="892300"/>
                  <a:pt x="11277600" y="906838"/>
                </a:cubicBezTo>
                <a:cubicBezTo>
                  <a:pt x="11531203" y="566666"/>
                  <a:pt x="11516915" y="386403"/>
                  <a:pt x="11724084" y="5527"/>
                </a:cubicBezTo>
                <a:cubicBezTo>
                  <a:pt x="11763375" y="89842"/>
                  <a:pt x="11734800" y="150899"/>
                  <a:pt x="11727656" y="209048"/>
                </a:cubicBezTo>
                <a:cubicBezTo>
                  <a:pt x="11709796" y="354421"/>
                  <a:pt x="11677649" y="264290"/>
                  <a:pt x="11656218" y="409663"/>
                </a:cubicBezTo>
                <a:cubicBezTo>
                  <a:pt x="11645503" y="479442"/>
                  <a:pt x="11609784" y="543406"/>
                  <a:pt x="11666934" y="621907"/>
                </a:cubicBezTo>
                <a:cubicBezTo>
                  <a:pt x="11706225" y="674241"/>
                  <a:pt x="11663362" y="758557"/>
                  <a:pt x="11631215" y="822521"/>
                </a:cubicBezTo>
                <a:cubicBezTo>
                  <a:pt x="11602640" y="874856"/>
                  <a:pt x="11595497" y="927190"/>
                  <a:pt x="11631215" y="996969"/>
                </a:cubicBezTo>
                <a:cubicBezTo>
                  <a:pt x="11652646" y="933005"/>
                  <a:pt x="11670505" y="883578"/>
                  <a:pt x="11684793" y="834151"/>
                </a:cubicBezTo>
                <a:cubicBezTo>
                  <a:pt x="11695509" y="793447"/>
                  <a:pt x="11720512" y="770187"/>
                  <a:pt x="11774090" y="773095"/>
                </a:cubicBezTo>
                <a:cubicBezTo>
                  <a:pt x="11802665" y="773095"/>
                  <a:pt x="11841956" y="764373"/>
                  <a:pt x="11856243" y="793447"/>
                </a:cubicBezTo>
                <a:cubicBezTo>
                  <a:pt x="11870531" y="816706"/>
                  <a:pt x="11856243" y="848688"/>
                  <a:pt x="11831240" y="860319"/>
                </a:cubicBezTo>
                <a:cubicBezTo>
                  <a:pt x="11784806" y="874856"/>
                  <a:pt x="11741944" y="889393"/>
                  <a:pt x="11738371" y="938820"/>
                </a:cubicBezTo>
                <a:cubicBezTo>
                  <a:pt x="11731228" y="1005691"/>
                  <a:pt x="11759802" y="967894"/>
                  <a:pt x="11795521" y="956264"/>
                </a:cubicBezTo>
                <a:cubicBezTo>
                  <a:pt x="11834812" y="944634"/>
                  <a:pt x="11845527" y="979524"/>
                  <a:pt x="11838384" y="1002784"/>
                </a:cubicBezTo>
                <a:cubicBezTo>
                  <a:pt x="11806237" y="1090007"/>
                  <a:pt x="11863387" y="1180138"/>
                  <a:pt x="11816952" y="1270269"/>
                </a:cubicBezTo>
                <a:cubicBezTo>
                  <a:pt x="11931252" y="1247010"/>
                  <a:pt x="11981259" y="1197583"/>
                  <a:pt x="11999118" y="1092915"/>
                </a:cubicBezTo>
                <a:cubicBezTo>
                  <a:pt x="12002690" y="1055118"/>
                  <a:pt x="11995547" y="1014413"/>
                  <a:pt x="12027693" y="979524"/>
                </a:cubicBezTo>
                <a:cubicBezTo>
                  <a:pt x="12045553" y="959172"/>
                  <a:pt x="12066984" y="938820"/>
                  <a:pt x="12102703" y="953357"/>
                </a:cubicBezTo>
                <a:cubicBezTo>
                  <a:pt x="12127705" y="962080"/>
                  <a:pt x="12127705" y="985338"/>
                  <a:pt x="12120562" y="1005691"/>
                </a:cubicBezTo>
                <a:cubicBezTo>
                  <a:pt x="12081272" y="1090007"/>
                  <a:pt x="12070555" y="1180138"/>
                  <a:pt x="12056268" y="1267362"/>
                </a:cubicBezTo>
                <a:cubicBezTo>
                  <a:pt x="12052697" y="1281899"/>
                  <a:pt x="12045553" y="1296437"/>
                  <a:pt x="12081272" y="1310974"/>
                </a:cubicBezTo>
                <a:cubicBezTo>
                  <a:pt x="12113418" y="1209213"/>
                  <a:pt x="12156280" y="1110359"/>
                  <a:pt x="12191999" y="1008598"/>
                </a:cubicBezTo>
                <a:lnTo>
                  <a:pt x="12191999" y="6105653"/>
                </a:lnTo>
                <a:lnTo>
                  <a:pt x="0" y="6105653"/>
                </a:lnTo>
                <a:lnTo>
                  <a:pt x="0" y="927116"/>
                </a:lnTo>
                <a:lnTo>
                  <a:pt x="61930" y="902578"/>
                </a:lnTo>
                <a:cubicBezTo>
                  <a:pt x="91454" y="894128"/>
                  <a:pt x="122931" y="887949"/>
                  <a:pt x="155971" y="883588"/>
                </a:cubicBezTo>
                <a:cubicBezTo>
                  <a:pt x="223837" y="877773"/>
                  <a:pt x="245268" y="839976"/>
                  <a:pt x="277414" y="802179"/>
                </a:cubicBezTo>
                <a:cubicBezTo>
                  <a:pt x="388143" y="674251"/>
                  <a:pt x="488155" y="537601"/>
                  <a:pt x="638174" y="430025"/>
                </a:cubicBezTo>
                <a:cubicBezTo>
                  <a:pt x="620315" y="555046"/>
                  <a:pt x="520302" y="653899"/>
                  <a:pt x="477440" y="784735"/>
                </a:cubicBezTo>
                <a:cubicBezTo>
                  <a:pt x="641746" y="680066"/>
                  <a:pt x="727471" y="543415"/>
                  <a:pt x="827483" y="418395"/>
                </a:cubicBezTo>
                <a:cubicBezTo>
                  <a:pt x="873917" y="360246"/>
                  <a:pt x="931068" y="307912"/>
                  <a:pt x="956071" y="241040"/>
                </a:cubicBezTo>
                <a:cubicBezTo>
                  <a:pt x="961429" y="223595"/>
                  <a:pt x="972814" y="196338"/>
                  <a:pt x="999268" y="192386"/>
                </a:cubicBezTo>
                <a:cubicBezTo>
                  <a:pt x="1008086" y="191069"/>
                  <a:pt x="1018579" y="192341"/>
                  <a:pt x="1031080" y="197429"/>
                </a:cubicBezTo>
                <a:cubicBezTo>
                  <a:pt x="1073942" y="214873"/>
                  <a:pt x="1059654" y="246855"/>
                  <a:pt x="1048940" y="275930"/>
                </a:cubicBezTo>
                <a:cubicBezTo>
                  <a:pt x="1020365" y="345708"/>
                  <a:pt x="1020365" y="421303"/>
                  <a:pt x="1020365" y="517249"/>
                </a:cubicBezTo>
                <a:cubicBezTo>
                  <a:pt x="1156096" y="435840"/>
                  <a:pt x="1113233" y="287560"/>
                  <a:pt x="1256108" y="217780"/>
                </a:cubicBezTo>
                <a:cubicBezTo>
                  <a:pt x="1281111" y="305004"/>
                  <a:pt x="1231105" y="371876"/>
                  <a:pt x="1220389" y="441654"/>
                </a:cubicBezTo>
                <a:cubicBezTo>
                  <a:pt x="1209674" y="505619"/>
                  <a:pt x="1234677" y="520156"/>
                  <a:pt x="1313258" y="505619"/>
                </a:cubicBezTo>
                <a:cubicBezTo>
                  <a:pt x="1434702" y="482359"/>
                  <a:pt x="1495424" y="517249"/>
                  <a:pt x="1463277" y="610287"/>
                </a:cubicBezTo>
                <a:cubicBezTo>
                  <a:pt x="1431130" y="697511"/>
                  <a:pt x="1477565" y="706233"/>
                  <a:pt x="1545430" y="682974"/>
                </a:cubicBezTo>
                <a:cubicBezTo>
                  <a:pt x="1645442" y="648084"/>
                  <a:pt x="1724024" y="685881"/>
                  <a:pt x="1809749" y="712048"/>
                </a:cubicBezTo>
                <a:cubicBezTo>
                  <a:pt x="1938336" y="752753"/>
                  <a:pt x="2002630" y="735308"/>
                  <a:pt x="2099071" y="650992"/>
                </a:cubicBezTo>
                <a:cubicBezTo>
                  <a:pt x="2152648" y="601565"/>
                  <a:pt x="2199083" y="552138"/>
                  <a:pt x="2245518" y="482359"/>
                </a:cubicBezTo>
                <a:cubicBezTo>
                  <a:pt x="2270521" y="642269"/>
                  <a:pt x="2356245" y="476544"/>
                  <a:pt x="2409824" y="531786"/>
                </a:cubicBezTo>
                <a:cubicBezTo>
                  <a:pt x="2431255" y="645176"/>
                  <a:pt x="2259804" y="735308"/>
                  <a:pt x="2309812" y="889403"/>
                </a:cubicBezTo>
                <a:cubicBezTo>
                  <a:pt x="2456258" y="703326"/>
                  <a:pt x="2502693" y="493989"/>
                  <a:pt x="2699146" y="357339"/>
                </a:cubicBezTo>
                <a:cubicBezTo>
                  <a:pt x="2742008" y="389321"/>
                  <a:pt x="2699146" y="421303"/>
                  <a:pt x="2717006" y="447469"/>
                </a:cubicBezTo>
                <a:cubicBezTo>
                  <a:pt x="2727721" y="447469"/>
                  <a:pt x="2659854" y="752753"/>
                  <a:pt x="2938461" y="770197"/>
                </a:cubicBezTo>
                <a:cubicBezTo>
                  <a:pt x="2938461" y="776012"/>
                  <a:pt x="2938461" y="781827"/>
                  <a:pt x="2949178" y="787642"/>
                </a:cubicBezTo>
                <a:cubicBezTo>
                  <a:pt x="2988467" y="819624"/>
                  <a:pt x="3081336" y="790550"/>
                  <a:pt x="3088480" y="842883"/>
                </a:cubicBezTo>
                <a:cubicBezTo>
                  <a:pt x="3095624" y="901033"/>
                  <a:pt x="3127771" y="956275"/>
                  <a:pt x="3109911" y="1017331"/>
                </a:cubicBezTo>
                <a:cubicBezTo>
                  <a:pt x="3095624" y="1063850"/>
                  <a:pt x="3077765" y="1113276"/>
                  <a:pt x="3077765" y="1162704"/>
                </a:cubicBezTo>
                <a:cubicBezTo>
                  <a:pt x="3077765" y="1215038"/>
                  <a:pt x="2956320" y="1287724"/>
                  <a:pt x="3117055" y="1319707"/>
                </a:cubicBezTo>
                <a:cubicBezTo>
                  <a:pt x="3124198" y="1319707"/>
                  <a:pt x="3106339" y="1409837"/>
                  <a:pt x="3099196" y="1459264"/>
                </a:cubicBezTo>
                <a:cubicBezTo>
                  <a:pt x="3092052" y="1499968"/>
                  <a:pt x="3059905" y="1549396"/>
                  <a:pt x="3124198" y="1578470"/>
                </a:cubicBezTo>
                <a:cubicBezTo>
                  <a:pt x="3163490" y="1593007"/>
                  <a:pt x="3234927" y="1523228"/>
                  <a:pt x="3242071" y="1462171"/>
                </a:cubicBezTo>
                <a:cubicBezTo>
                  <a:pt x="3249214" y="1406930"/>
                  <a:pt x="3256358" y="1351689"/>
                  <a:pt x="3242071" y="1299354"/>
                </a:cubicBezTo>
                <a:cubicBezTo>
                  <a:pt x="3224212" y="1235390"/>
                  <a:pt x="3252786" y="1200500"/>
                  <a:pt x="3317080" y="1183056"/>
                </a:cubicBezTo>
                <a:cubicBezTo>
                  <a:pt x="3384945" y="1162704"/>
                  <a:pt x="3420664" y="1124907"/>
                  <a:pt x="3452811" y="1072572"/>
                </a:cubicBezTo>
                <a:cubicBezTo>
                  <a:pt x="3531392" y="944644"/>
                  <a:pt x="3624261" y="822532"/>
                  <a:pt x="3670696" y="682973"/>
                </a:cubicBezTo>
                <a:cubicBezTo>
                  <a:pt x="3677840" y="656807"/>
                  <a:pt x="3692127" y="624825"/>
                  <a:pt x="3752849" y="613194"/>
                </a:cubicBezTo>
                <a:cubicBezTo>
                  <a:pt x="3659980" y="991164"/>
                  <a:pt x="3420664" y="1334243"/>
                  <a:pt x="3434952" y="1723843"/>
                </a:cubicBezTo>
                <a:cubicBezTo>
                  <a:pt x="3509961" y="1619174"/>
                  <a:pt x="3513533" y="1494154"/>
                  <a:pt x="3567111" y="1380763"/>
                </a:cubicBezTo>
                <a:cubicBezTo>
                  <a:pt x="3606402" y="1462171"/>
                  <a:pt x="3563540" y="1537765"/>
                  <a:pt x="3542109" y="1613360"/>
                </a:cubicBezTo>
                <a:cubicBezTo>
                  <a:pt x="3524249" y="1677323"/>
                  <a:pt x="3520677" y="1735472"/>
                  <a:pt x="3631405" y="1741287"/>
                </a:cubicBezTo>
                <a:cubicBezTo>
                  <a:pt x="3642121" y="1741287"/>
                  <a:pt x="3649265" y="1741287"/>
                  <a:pt x="3659980" y="1741287"/>
                </a:cubicBezTo>
                <a:cubicBezTo>
                  <a:pt x="3706414" y="1718028"/>
                  <a:pt x="3727846" y="1686046"/>
                  <a:pt x="3742133" y="1645341"/>
                </a:cubicBezTo>
                <a:cubicBezTo>
                  <a:pt x="3749277" y="1622082"/>
                  <a:pt x="3763564" y="1590100"/>
                  <a:pt x="3795712" y="1590100"/>
                </a:cubicBezTo>
                <a:cubicBezTo>
                  <a:pt x="3917155" y="1593007"/>
                  <a:pt x="3952874" y="1514506"/>
                  <a:pt x="3988593" y="1438912"/>
                </a:cubicBezTo>
                <a:cubicBezTo>
                  <a:pt x="4049315" y="1479616"/>
                  <a:pt x="4006452" y="1514506"/>
                  <a:pt x="4010024" y="1546488"/>
                </a:cubicBezTo>
                <a:cubicBezTo>
                  <a:pt x="4013596" y="1566840"/>
                  <a:pt x="4017167" y="1587192"/>
                  <a:pt x="4049315" y="1587192"/>
                </a:cubicBezTo>
                <a:cubicBezTo>
                  <a:pt x="4074317" y="1587192"/>
                  <a:pt x="4106465" y="1578470"/>
                  <a:pt x="4106465" y="1558118"/>
                </a:cubicBezTo>
                <a:cubicBezTo>
                  <a:pt x="4110036" y="1430190"/>
                  <a:pt x="4281487" y="1357503"/>
                  <a:pt x="4281487" y="1223760"/>
                </a:cubicBezTo>
                <a:cubicBezTo>
                  <a:pt x="4281487" y="1142351"/>
                  <a:pt x="4377927" y="1264465"/>
                  <a:pt x="4417219" y="1197593"/>
                </a:cubicBezTo>
                <a:cubicBezTo>
                  <a:pt x="4427935" y="1183056"/>
                  <a:pt x="4442220" y="1238297"/>
                  <a:pt x="4438649" y="1261557"/>
                </a:cubicBezTo>
                <a:cubicBezTo>
                  <a:pt x="4435078" y="1284817"/>
                  <a:pt x="4410074" y="1305169"/>
                  <a:pt x="4427935" y="1334243"/>
                </a:cubicBezTo>
                <a:cubicBezTo>
                  <a:pt x="4492228" y="1348781"/>
                  <a:pt x="4517230" y="1310983"/>
                  <a:pt x="4535090" y="1276094"/>
                </a:cubicBezTo>
                <a:cubicBezTo>
                  <a:pt x="4577952" y="1200500"/>
                  <a:pt x="4627958" y="1124907"/>
                  <a:pt x="4642246" y="1040590"/>
                </a:cubicBezTo>
                <a:cubicBezTo>
                  <a:pt x="4645817" y="1011516"/>
                  <a:pt x="4663677" y="994071"/>
                  <a:pt x="4699396" y="996979"/>
                </a:cubicBezTo>
                <a:cubicBezTo>
                  <a:pt x="4745832" y="1002793"/>
                  <a:pt x="4731544" y="1031868"/>
                  <a:pt x="4727971" y="1055128"/>
                </a:cubicBezTo>
                <a:cubicBezTo>
                  <a:pt x="4724399" y="1069665"/>
                  <a:pt x="4713683" y="1084202"/>
                  <a:pt x="4738688" y="1098740"/>
                </a:cubicBezTo>
                <a:cubicBezTo>
                  <a:pt x="4992291" y="758568"/>
                  <a:pt x="4978002" y="578305"/>
                  <a:pt x="5185172" y="197429"/>
                </a:cubicBezTo>
                <a:cubicBezTo>
                  <a:pt x="5224462" y="281744"/>
                  <a:pt x="5195887" y="342801"/>
                  <a:pt x="5188744" y="400950"/>
                </a:cubicBezTo>
                <a:cubicBezTo>
                  <a:pt x="5170883" y="546323"/>
                  <a:pt x="5138736" y="456192"/>
                  <a:pt x="5117306" y="601565"/>
                </a:cubicBezTo>
                <a:cubicBezTo>
                  <a:pt x="5106590" y="671344"/>
                  <a:pt x="5070871" y="735308"/>
                  <a:pt x="5128021" y="813809"/>
                </a:cubicBezTo>
                <a:cubicBezTo>
                  <a:pt x="5167312" y="866143"/>
                  <a:pt x="5124450" y="950459"/>
                  <a:pt x="5092302" y="1014423"/>
                </a:cubicBezTo>
                <a:cubicBezTo>
                  <a:pt x="5063727" y="1066758"/>
                  <a:pt x="5056585" y="1119092"/>
                  <a:pt x="5092302" y="1188871"/>
                </a:cubicBezTo>
                <a:cubicBezTo>
                  <a:pt x="5113734" y="1124907"/>
                  <a:pt x="5131592" y="1075480"/>
                  <a:pt x="5145880" y="1026053"/>
                </a:cubicBezTo>
                <a:cubicBezTo>
                  <a:pt x="5156596" y="985349"/>
                  <a:pt x="5181600" y="962089"/>
                  <a:pt x="5235177" y="964997"/>
                </a:cubicBezTo>
                <a:cubicBezTo>
                  <a:pt x="5263752" y="964997"/>
                  <a:pt x="5303044" y="956275"/>
                  <a:pt x="5317331" y="985349"/>
                </a:cubicBezTo>
                <a:cubicBezTo>
                  <a:pt x="5331618" y="1008608"/>
                  <a:pt x="5317331" y="1040590"/>
                  <a:pt x="5292327" y="1052221"/>
                </a:cubicBezTo>
                <a:cubicBezTo>
                  <a:pt x="5245894" y="1066758"/>
                  <a:pt x="5203031" y="1081295"/>
                  <a:pt x="5199458" y="1130722"/>
                </a:cubicBezTo>
                <a:cubicBezTo>
                  <a:pt x="5192315" y="1197593"/>
                  <a:pt x="5220889" y="1159796"/>
                  <a:pt x="5256608" y="1148166"/>
                </a:cubicBezTo>
                <a:cubicBezTo>
                  <a:pt x="5295899" y="1136536"/>
                  <a:pt x="5306616" y="1171426"/>
                  <a:pt x="5299471" y="1194686"/>
                </a:cubicBezTo>
                <a:cubicBezTo>
                  <a:pt x="5267324" y="1281909"/>
                  <a:pt x="5324474" y="1372040"/>
                  <a:pt x="5278039" y="1462171"/>
                </a:cubicBezTo>
                <a:cubicBezTo>
                  <a:pt x="5392339" y="1438912"/>
                  <a:pt x="5442347" y="1389485"/>
                  <a:pt x="5460205" y="1284817"/>
                </a:cubicBezTo>
                <a:cubicBezTo>
                  <a:pt x="5463777" y="1247020"/>
                  <a:pt x="5456634" y="1206315"/>
                  <a:pt x="5488780" y="1171426"/>
                </a:cubicBezTo>
                <a:cubicBezTo>
                  <a:pt x="5502175" y="1156162"/>
                  <a:pt x="5517579" y="1140898"/>
                  <a:pt x="5539513" y="1140353"/>
                </a:cubicBezTo>
                <a:lnTo>
                  <a:pt x="5552720" y="1143022"/>
                </a:lnTo>
                <a:lnTo>
                  <a:pt x="5574208" y="1115811"/>
                </a:lnTo>
                <a:cubicBezTo>
                  <a:pt x="5609034" y="1085646"/>
                  <a:pt x="5659040" y="1068202"/>
                  <a:pt x="5734050" y="1075470"/>
                </a:cubicBezTo>
                <a:cubicBezTo>
                  <a:pt x="5776912" y="1078377"/>
                  <a:pt x="5809058" y="1055118"/>
                  <a:pt x="5798343" y="1020228"/>
                </a:cubicBezTo>
                <a:cubicBezTo>
                  <a:pt x="5776912" y="953357"/>
                  <a:pt x="5837634" y="921375"/>
                  <a:pt x="5884068" y="883578"/>
                </a:cubicBezTo>
                <a:cubicBezTo>
                  <a:pt x="5966221" y="816706"/>
                  <a:pt x="6051947" y="752742"/>
                  <a:pt x="6066234" y="645166"/>
                </a:cubicBezTo>
                <a:cubicBezTo>
                  <a:pt x="6130528" y="665519"/>
                  <a:pt x="6123384" y="700408"/>
                  <a:pt x="6109096" y="732391"/>
                </a:cubicBezTo>
                <a:cubicBezTo>
                  <a:pt x="6073377" y="816706"/>
                  <a:pt x="6034087" y="901023"/>
                  <a:pt x="5998368" y="985338"/>
                </a:cubicBezTo>
                <a:cubicBezTo>
                  <a:pt x="5976937" y="1040581"/>
                  <a:pt x="5944790" y="1095822"/>
                  <a:pt x="5969793" y="1168509"/>
                </a:cubicBezTo>
                <a:cubicBezTo>
                  <a:pt x="6098380" y="1104545"/>
                  <a:pt x="6123384" y="996969"/>
                  <a:pt x="6162674" y="909745"/>
                </a:cubicBezTo>
                <a:cubicBezTo>
                  <a:pt x="6212681" y="802169"/>
                  <a:pt x="6305549" y="738205"/>
                  <a:pt x="6412705" y="659704"/>
                </a:cubicBezTo>
                <a:cubicBezTo>
                  <a:pt x="6441280" y="738205"/>
                  <a:pt x="6362699" y="787632"/>
                  <a:pt x="6366271" y="851596"/>
                </a:cubicBezTo>
                <a:cubicBezTo>
                  <a:pt x="6376987" y="854503"/>
                  <a:pt x="6398418" y="860319"/>
                  <a:pt x="6398418" y="860319"/>
                </a:cubicBezTo>
                <a:cubicBezTo>
                  <a:pt x="6455568" y="755650"/>
                  <a:pt x="6562724" y="709131"/>
                  <a:pt x="6694884" y="691686"/>
                </a:cubicBezTo>
                <a:cubicBezTo>
                  <a:pt x="6762750" y="685871"/>
                  <a:pt x="6784181" y="648074"/>
                  <a:pt x="6816327" y="610277"/>
                </a:cubicBezTo>
                <a:cubicBezTo>
                  <a:pt x="6927056" y="482349"/>
                  <a:pt x="7027068" y="345699"/>
                  <a:pt x="7177087" y="238123"/>
                </a:cubicBezTo>
                <a:cubicBezTo>
                  <a:pt x="7159228" y="363144"/>
                  <a:pt x="7059215" y="461997"/>
                  <a:pt x="7016353" y="592833"/>
                </a:cubicBezTo>
                <a:cubicBezTo>
                  <a:pt x="7180659" y="488164"/>
                  <a:pt x="7266384" y="351513"/>
                  <a:pt x="7366396" y="226493"/>
                </a:cubicBezTo>
                <a:cubicBezTo>
                  <a:pt x="7412830" y="168344"/>
                  <a:pt x="7469981" y="116010"/>
                  <a:pt x="7494984" y="49138"/>
                </a:cubicBezTo>
                <a:cubicBezTo>
                  <a:pt x="7500342" y="31693"/>
                  <a:pt x="7511727" y="4436"/>
                  <a:pt x="7538181" y="48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3" name="Google Shape;193;p8"/>
          <p:cNvSpPr txBox="1">
            <a:spLocks noGrp="1"/>
          </p:cNvSpPr>
          <p:nvPr>
            <p:ph type="title"/>
          </p:nvPr>
        </p:nvSpPr>
        <p:spPr>
          <a:xfrm>
            <a:off x="702051" y="2052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b="1" i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Six-step Investigative Methodology</a:t>
            </a:r>
            <a:endParaRPr>
              <a:solidFill>
                <a:srgbClr val="FF0000"/>
              </a:solidFill>
            </a:endParaRPr>
          </a:p>
        </p:txBody>
      </p:sp>
      <p:grpSp>
        <p:nvGrpSpPr>
          <p:cNvPr id="194" name="Google Shape;194;p8"/>
          <p:cNvGrpSpPr/>
          <p:nvPr/>
        </p:nvGrpSpPr>
        <p:grpSpPr>
          <a:xfrm>
            <a:off x="847453" y="3345461"/>
            <a:ext cx="10494045" cy="2496502"/>
            <a:chOff x="10777" y="832167"/>
            <a:chExt cx="10494045" cy="2496502"/>
          </a:xfrm>
        </p:grpSpPr>
        <p:sp>
          <p:nvSpPr>
            <p:cNvPr id="195" name="Google Shape;195;p8"/>
            <p:cNvSpPr/>
            <p:nvPr/>
          </p:nvSpPr>
          <p:spPr>
            <a:xfrm>
              <a:off x="10777" y="832167"/>
              <a:ext cx="1792779" cy="537833"/>
            </a:xfrm>
            <a:prstGeom prst="chevron">
              <a:avLst>
                <a:gd name="adj" fmla="val 30000"/>
              </a:avLst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8"/>
            <p:cNvSpPr txBox="1"/>
            <p:nvPr/>
          </p:nvSpPr>
          <p:spPr>
            <a:xfrm>
              <a:off x="172127" y="832167"/>
              <a:ext cx="1470079" cy="5378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6400" tIns="66400" rIns="66400" bIns="66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entury Gothic"/>
                <a:buNone/>
              </a:pPr>
              <a:r>
                <a:rPr lang="en-US" sz="27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Identify</a:t>
              </a:r>
              <a:endParaRPr/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10777" y="1370001"/>
              <a:ext cx="1631429" cy="1958668"/>
            </a:xfrm>
            <a:prstGeom prst="rect">
              <a:avLst/>
            </a:prstGeom>
            <a:solidFill>
              <a:srgbClr val="C9DDF0">
                <a:alpha val="89803"/>
              </a:srgbClr>
            </a:solidFill>
            <a:ln w="12700" cap="flat" cmpd="sng">
              <a:solidFill>
                <a:srgbClr val="C9DDF0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8"/>
            <p:cNvSpPr txBox="1"/>
            <p:nvPr/>
          </p:nvSpPr>
          <p:spPr>
            <a:xfrm>
              <a:off x="10777" y="1370001"/>
              <a:ext cx="1631429" cy="19586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8900" tIns="128900" rIns="128900" bIns="25782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r>
                <a:rPr lang="en-US" sz="20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Identify rouge processes</a:t>
              </a: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1751030" y="832167"/>
              <a:ext cx="1792779" cy="537833"/>
            </a:xfrm>
            <a:prstGeom prst="chevron">
              <a:avLst>
                <a:gd name="adj" fmla="val 30000"/>
              </a:avLst>
            </a:prstGeom>
            <a:solidFill>
              <a:srgbClr val="08D0D9"/>
            </a:solidFill>
            <a:ln w="12700" cap="flat" cmpd="sng">
              <a:solidFill>
                <a:srgbClr val="08D0D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8"/>
            <p:cNvSpPr txBox="1"/>
            <p:nvPr/>
          </p:nvSpPr>
          <p:spPr>
            <a:xfrm>
              <a:off x="1912380" y="832167"/>
              <a:ext cx="1470079" cy="5378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6400" tIns="66400" rIns="66400" bIns="66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entury Gothic"/>
                <a:buNone/>
              </a:pPr>
              <a:r>
                <a:rPr lang="en-US" sz="27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Analyze</a:t>
              </a: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1751030" y="1370001"/>
              <a:ext cx="1631429" cy="1958668"/>
            </a:xfrm>
            <a:prstGeom prst="rect">
              <a:avLst/>
            </a:prstGeom>
            <a:solidFill>
              <a:srgbClr val="C9EEF0">
                <a:alpha val="89803"/>
              </a:srgbClr>
            </a:solidFill>
            <a:ln w="12700" cap="flat" cmpd="sng">
              <a:solidFill>
                <a:srgbClr val="C9EEF0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8"/>
            <p:cNvSpPr txBox="1"/>
            <p:nvPr/>
          </p:nvSpPr>
          <p:spPr>
            <a:xfrm>
              <a:off x="1751030" y="1370001"/>
              <a:ext cx="1631429" cy="19586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8900" tIns="128900" rIns="128900" bIns="25782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r>
                <a:rPr lang="en-US" sz="20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Analyze process DLLs and handles</a:t>
              </a: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3491283" y="832167"/>
              <a:ext cx="1792779" cy="537833"/>
            </a:xfrm>
            <a:prstGeom prst="chevron">
              <a:avLst>
                <a:gd name="adj" fmla="val 30000"/>
              </a:avLst>
            </a:prstGeom>
            <a:solidFill>
              <a:srgbClr val="0DCF99"/>
            </a:solidFill>
            <a:ln w="12700" cap="flat" cmpd="sng">
              <a:solidFill>
                <a:srgbClr val="0DCF9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8"/>
            <p:cNvSpPr txBox="1"/>
            <p:nvPr/>
          </p:nvSpPr>
          <p:spPr>
            <a:xfrm>
              <a:off x="3652633" y="832167"/>
              <a:ext cx="1470079" cy="5378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6400" tIns="66400" rIns="66400" bIns="66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entury Gothic"/>
                <a:buNone/>
              </a:pPr>
              <a:r>
                <a:rPr lang="en-US" sz="27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Review</a:t>
              </a: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3491283" y="1370001"/>
              <a:ext cx="1631429" cy="1958668"/>
            </a:xfrm>
            <a:prstGeom prst="rect">
              <a:avLst/>
            </a:prstGeom>
            <a:solidFill>
              <a:srgbClr val="CAEBDD">
                <a:alpha val="89803"/>
              </a:srgbClr>
            </a:solidFill>
            <a:ln w="12700" cap="flat" cmpd="sng">
              <a:solidFill>
                <a:srgbClr val="CAEBDD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8"/>
            <p:cNvSpPr txBox="1"/>
            <p:nvPr/>
          </p:nvSpPr>
          <p:spPr>
            <a:xfrm>
              <a:off x="3491283" y="1370001"/>
              <a:ext cx="1631429" cy="19586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8900" tIns="128900" rIns="128900" bIns="25782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r>
                <a:rPr lang="en-US" sz="20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Review network artifacts</a:t>
              </a:r>
              <a:endParaRPr/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5231536" y="832167"/>
              <a:ext cx="1792779" cy="537833"/>
            </a:xfrm>
            <a:prstGeom prst="chevron">
              <a:avLst>
                <a:gd name="adj" fmla="val 30000"/>
              </a:avLst>
            </a:prstGeom>
            <a:solidFill>
              <a:schemeClr val="accent5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8"/>
            <p:cNvSpPr txBox="1"/>
            <p:nvPr/>
          </p:nvSpPr>
          <p:spPr>
            <a:xfrm>
              <a:off x="5392886" y="832167"/>
              <a:ext cx="1470079" cy="5378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6400" tIns="66400" rIns="66400" bIns="66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entury Gothic"/>
                <a:buNone/>
              </a:pPr>
              <a:r>
                <a:rPr lang="en-US" sz="27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Look</a:t>
              </a: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5231536" y="1370001"/>
              <a:ext cx="1631429" cy="1958668"/>
            </a:xfrm>
            <a:prstGeom prst="rect">
              <a:avLst/>
            </a:prstGeom>
            <a:solidFill>
              <a:srgbClr val="D6ECD1">
                <a:alpha val="89803"/>
              </a:srgbClr>
            </a:solidFill>
            <a:ln w="12700" cap="flat" cmpd="sng">
              <a:solidFill>
                <a:srgbClr val="D6ECD1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 txBox="1"/>
            <p:nvPr/>
          </p:nvSpPr>
          <p:spPr>
            <a:xfrm>
              <a:off x="5231536" y="1370001"/>
              <a:ext cx="1631429" cy="19586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8900" tIns="128900" rIns="128900" bIns="25782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r>
                <a:rPr lang="en-US" sz="20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Look for evidence of code injection</a:t>
              </a: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6971789" y="832167"/>
              <a:ext cx="1792779" cy="537833"/>
            </a:xfrm>
            <a:prstGeom prst="chevron">
              <a:avLst>
                <a:gd name="adj" fmla="val 30000"/>
              </a:avLst>
            </a:prstGeom>
            <a:solidFill>
              <a:srgbClr val="A3C147"/>
            </a:solidFill>
            <a:ln w="12700" cap="flat" cmpd="sng">
              <a:solidFill>
                <a:srgbClr val="A3C14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 txBox="1"/>
            <p:nvPr/>
          </p:nvSpPr>
          <p:spPr>
            <a:xfrm>
              <a:off x="7133139" y="832167"/>
              <a:ext cx="1470079" cy="5378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6400" tIns="66400" rIns="66400" bIns="66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entury Gothic"/>
                <a:buNone/>
              </a:pPr>
              <a:r>
                <a:rPr lang="en-US" sz="27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Check</a:t>
              </a: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6971789" y="1370001"/>
              <a:ext cx="1631429" cy="1958668"/>
            </a:xfrm>
            <a:prstGeom prst="rect">
              <a:avLst/>
            </a:prstGeom>
            <a:solidFill>
              <a:srgbClr val="DFE7CD">
                <a:alpha val="89803"/>
              </a:srgbClr>
            </a:solidFill>
            <a:ln w="12700" cap="flat" cmpd="sng">
              <a:solidFill>
                <a:srgbClr val="DFE7CD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8"/>
            <p:cNvSpPr txBox="1"/>
            <p:nvPr/>
          </p:nvSpPr>
          <p:spPr>
            <a:xfrm>
              <a:off x="6971789" y="1370001"/>
              <a:ext cx="1631429" cy="19586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8900" tIns="128900" rIns="128900" bIns="25782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r>
                <a:rPr lang="en-US" sz="20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Check for signs of a rootkits</a:t>
              </a: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8712043" y="832167"/>
              <a:ext cx="1792779" cy="537833"/>
            </a:xfrm>
            <a:prstGeom prst="chevron">
              <a:avLst>
                <a:gd name="adj" fmla="val 30000"/>
              </a:avLst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 txBox="1"/>
            <p:nvPr/>
          </p:nvSpPr>
          <p:spPr>
            <a:xfrm>
              <a:off x="8873393" y="832167"/>
              <a:ext cx="1470079" cy="5378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6400" tIns="66400" rIns="66400" bIns="66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700"/>
                <a:buFont typeface="Century Gothic"/>
                <a:buNone/>
              </a:pPr>
              <a:r>
                <a:rPr lang="en-US" sz="270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Dump</a:t>
              </a: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8712043" y="1370001"/>
              <a:ext cx="1631429" cy="1958668"/>
            </a:xfrm>
            <a:prstGeom prst="rect">
              <a:avLst/>
            </a:prstGeom>
            <a:solidFill>
              <a:srgbClr val="C9DDF0">
                <a:alpha val="89803"/>
              </a:srgbClr>
            </a:solidFill>
            <a:ln w="12700" cap="flat" cmpd="sng">
              <a:solidFill>
                <a:srgbClr val="C9DDF0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 txBox="1"/>
            <p:nvPr/>
          </p:nvSpPr>
          <p:spPr>
            <a:xfrm>
              <a:off x="8712043" y="1370001"/>
              <a:ext cx="1631429" cy="19586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8900" tIns="128900" rIns="128900" bIns="25782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entury Gothic"/>
                <a:buNone/>
              </a:pPr>
              <a:r>
                <a:rPr lang="en-US" sz="2000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Dump suspicious processes and drivers</a:t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Blu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rushVTI">
  <a:themeElements>
    <a:clrScheme name="Blu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516</Words>
  <Application>Microsoft Macintosh PowerPoint</Application>
  <PresentationFormat>Widescreen</PresentationFormat>
  <Paragraphs>71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Noto Sans Symbols</vt:lpstr>
      <vt:lpstr>Century Gothic</vt:lpstr>
      <vt:lpstr>Abril Fatface</vt:lpstr>
      <vt:lpstr>Candara</vt:lpstr>
      <vt:lpstr>Calibri</vt:lpstr>
      <vt:lpstr>BrushVTI</vt:lpstr>
      <vt:lpstr>BrushVTI</vt:lpstr>
      <vt:lpstr>Hunting Malware </vt:lpstr>
      <vt:lpstr>Who are we</vt:lpstr>
      <vt:lpstr>Outline</vt:lpstr>
      <vt:lpstr>PowerPoint Presentation</vt:lpstr>
      <vt:lpstr>What/Why Memory Forensics</vt:lpstr>
      <vt:lpstr>PowerPoint Presentation</vt:lpstr>
      <vt:lpstr>Steps in memory forensics</vt:lpstr>
      <vt:lpstr>Memory Acquisition</vt:lpstr>
      <vt:lpstr>Six-step Investigative Methodology</vt:lpstr>
      <vt:lpstr>Overview</vt:lpstr>
      <vt:lpstr>PowerPoint Presentation</vt:lpstr>
      <vt:lpstr>Test cases</vt:lpstr>
      <vt:lpstr>Thanks for watching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Hunting Malware </dc:title>
  <dc:creator>Theseus</dc:creator>
  <cp:lastModifiedBy>BÙI TẤN TÌNH</cp:lastModifiedBy>
  <cp:revision>1</cp:revision>
  <dcterms:created xsi:type="dcterms:W3CDTF">2020-04-09T17:11:34Z</dcterms:created>
  <dcterms:modified xsi:type="dcterms:W3CDTF">2021-12-04T17:12:02Z</dcterms:modified>
</cp:coreProperties>
</file>